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Fredoka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484" autoAdjust="0"/>
  </p:normalViewPr>
  <p:slideViewPr>
    <p:cSldViewPr>
      <p:cViewPr varScale="1">
        <p:scale>
          <a:sx n="45" d="100"/>
          <a:sy n="45" d="100"/>
        </p:scale>
        <p:origin x="114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AAD09-26DD-42FB-A27B-E0F17B0438BD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70AB6-82AA-4F80-9102-A6BE757F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4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The MERN stack is a combination of four </a:t>
            </a:r>
            <a:r>
              <a:rPr lang="en-GB" dirty="0" err="1"/>
              <a:t>technologies:</a:t>
            </a:r>
            <a:r>
              <a:rPr lang="en-GB" b="1" dirty="0" err="1"/>
              <a:t>MongoDB</a:t>
            </a:r>
            <a:r>
              <a:rPr lang="en-GB" dirty="0"/>
              <a:t> - A database that stores data.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Express.js</a:t>
            </a:r>
            <a:r>
              <a:rPr lang="en-GB" dirty="0"/>
              <a:t> - Handles backend logic and APIs.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React.js</a:t>
            </a:r>
            <a:r>
              <a:rPr lang="en-GB" dirty="0"/>
              <a:t> - Manages the frontend interface (what users see).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Node.js</a:t>
            </a:r>
            <a:r>
              <a:rPr lang="en-GB" dirty="0"/>
              <a:t> - The environment where the backend code runs.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70AB6-82AA-4F80-9102-A6BE757F96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8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vishkaVishwa/FOT-Library-Management-System.gi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drive.google.com/drive/folders/1Up42ofYsYVXxAKzo5bBt_wk9reiyVzRJ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96858" y="2264906"/>
            <a:ext cx="14494285" cy="5757188"/>
            <a:chOff x="0" y="0"/>
            <a:chExt cx="3817425" cy="15162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7425" cy="1516296"/>
            </a:xfrm>
            <a:custGeom>
              <a:avLst/>
              <a:gdLst/>
              <a:ahLst/>
              <a:cxnLst/>
              <a:rect l="l" t="t" r="r" b="b"/>
              <a:pathLst>
                <a:path w="3817425" h="1516296">
                  <a:moveTo>
                    <a:pt x="27241" y="0"/>
                  </a:moveTo>
                  <a:lnTo>
                    <a:pt x="3790184" y="0"/>
                  </a:lnTo>
                  <a:cubicBezTo>
                    <a:pt x="3797409" y="0"/>
                    <a:pt x="3804338" y="2870"/>
                    <a:pt x="3809446" y="7979"/>
                  </a:cubicBezTo>
                  <a:cubicBezTo>
                    <a:pt x="3814555" y="13087"/>
                    <a:pt x="3817425" y="20016"/>
                    <a:pt x="3817425" y="27241"/>
                  </a:cubicBezTo>
                  <a:lnTo>
                    <a:pt x="3817425" y="1489055"/>
                  </a:lnTo>
                  <a:cubicBezTo>
                    <a:pt x="3817425" y="1496280"/>
                    <a:pt x="3814555" y="1503209"/>
                    <a:pt x="3809446" y="1508318"/>
                  </a:cubicBezTo>
                  <a:cubicBezTo>
                    <a:pt x="3804338" y="1513426"/>
                    <a:pt x="3797409" y="1516296"/>
                    <a:pt x="3790184" y="1516296"/>
                  </a:cubicBezTo>
                  <a:lnTo>
                    <a:pt x="27241" y="1516296"/>
                  </a:lnTo>
                  <a:cubicBezTo>
                    <a:pt x="20016" y="1516296"/>
                    <a:pt x="13087" y="1513426"/>
                    <a:pt x="7979" y="1508318"/>
                  </a:cubicBezTo>
                  <a:cubicBezTo>
                    <a:pt x="2870" y="1503209"/>
                    <a:pt x="0" y="1496280"/>
                    <a:pt x="0" y="1489055"/>
                  </a:cubicBezTo>
                  <a:lnTo>
                    <a:pt x="0" y="27241"/>
                  </a:lnTo>
                  <a:cubicBezTo>
                    <a:pt x="0" y="20016"/>
                    <a:pt x="2870" y="13087"/>
                    <a:pt x="7979" y="7979"/>
                  </a:cubicBezTo>
                  <a:cubicBezTo>
                    <a:pt x="13087" y="2870"/>
                    <a:pt x="20016" y="0"/>
                    <a:pt x="272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17425" cy="155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5680570"/>
            <a:ext cx="2903060" cy="3856723"/>
          </a:xfrm>
          <a:custGeom>
            <a:avLst/>
            <a:gdLst/>
            <a:ahLst/>
            <a:cxnLst/>
            <a:rect l="l" t="t" r="r" b="b"/>
            <a:pathLst>
              <a:path w="2903060" h="3856723">
                <a:moveTo>
                  <a:pt x="0" y="0"/>
                </a:moveTo>
                <a:lnTo>
                  <a:pt x="2903060" y="0"/>
                </a:lnTo>
                <a:lnTo>
                  <a:pt x="2903060" y="3856723"/>
                </a:lnTo>
                <a:lnTo>
                  <a:pt x="0" y="385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291496" y="4727039"/>
            <a:ext cx="2099647" cy="5041257"/>
          </a:xfrm>
          <a:custGeom>
            <a:avLst/>
            <a:gdLst/>
            <a:ahLst/>
            <a:cxnLst/>
            <a:rect l="l" t="t" r="r" b="b"/>
            <a:pathLst>
              <a:path w="2099647" h="5041257">
                <a:moveTo>
                  <a:pt x="0" y="0"/>
                </a:moveTo>
                <a:lnTo>
                  <a:pt x="2099646" y="0"/>
                </a:lnTo>
                <a:lnTo>
                  <a:pt x="2099646" y="5041257"/>
                </a:lnTo>
                <a:lnTo>
                  <a:pt x="0" y="5041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480230" y="2595912"/>
            <a:ext cx="13327540" cy="501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47"/>
              </a:lnSpc>
            </a:pPr>
            <a:r>
              <a:rPr lang="en-US" sz="9533">
                <a:solidFill>
                  <a:srgbClr val="A86147"/>
                </a:solidFill>
                <a:latin typeface="Fredoka"/>
                <a:ea typeface="Fredoka"/>
                <a:cs typeface="Fredoka"/>
                <a:sym typeface="Fredoka"/>
              </a:rPr>
              <a:t>UNIVERSITY LIBRARY MANAGEMENT SYSTEM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860051" y="9138044"/>
            <a:ext cx="909244" cy="909244"/>
          </a:xfrm>
          <a:custGeom>
            <a:avLst/>
            <a:gdLst/>
            <a:ahLst/>
            <a:cxnLst/>
            <a:rect l="l" t="t" r="r" b="b"/>
            <a:pathLst>
              <a:path w="909244" h="909244">
                <a:moveTo>
                  <a:pt x="0" y="0"/>
                </a:moveTo>
                <a:lnTo>
                  <a:pt x="909245" y="0"/>
                </a:lnTo>
                <a:lnTo>
                  <a:pt x="909245" y="909245"/>
                </a:lnTo>
                <a:lnTo>
                  <a:pt x="0" y="909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844202" y="8614954"/>
            <a:ext cx="6010982" cy="115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sz="6717">
                <a:solidFill>
                  <a:srgbClr val="A86147"/>
                </a:solidFill>
                <a:latin typeface="Fredoka"/>
                <a:ea typeface="Fredoka"/>
                <a:cs typeface="Fredoka"/>
                <a:sym typeface="Fredoka"/>
              </a:rPr>
              <a:t>Group no: 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1741" y="1265100"/>
            <a:ext cx="16097819" cy="7756801"/>
            <a:chOff x="0" y="0"/>
            <a:chExt cx="21463758" cy="1034240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1463758" cy="2361219"/>
              <a:chOff x="0" y="0"/>
              <a:chExt cx="3958580" cy="43548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58580" cy="435482"/>
              </a:xfrm>
              <a:custGeom>
                <a:avLst/>
                <a:gdLst/>
                <a:ahLst/>
                <a:cxnLst/>
                <a:rect l="l" t="t" r="r" b="b"/>
                <a:pathLst>
                  <a:path w="3958580" h="435482">
                    <a:moveTo>
                      <a:pt x="26270" y="0"/>
                    </a:moveTo>
                    <a:lnTo>
                      <a:pt x="3932311" y="0"/>
                    </a:lnTo>
                    <a:cubicBezTo>
                      <a:pt x="3939278" y="0"/>
                      <a:pt x="3945960" y="2768"/>
                      <a:pt x="3950886" y="7694"/>
                    </a:cubicBezTo>
                    <a:cubicBezTo>
                      <a:pt x="3955813" y="12621"/>
                      <a:pt x="3958580" y="19302"/>
                      <a:pt x="3958580" y="26270"/>
                    </a:cubicBezTo>
                    <a:lnTo>
                      <a:pt x="3958580" y="409212"/>
                    </a:lnTo>
                    <a:cubicBezTo>
                      <a:pt x="3958580" y="423721"/>
                      <a:pt x="3946819" y="435482"/>
                      <a:pt x="3932311" y="435482"/>
                    </a:cubicBezTo>
                    <a:lnTo>
                      <a:pt x="26270" y="435482"/>
                    </a:lnTo>
                    <a:cubicBezTo>
                      <a:pt x="11761" y="435482"/>
                      <a:pt x="0" y="423721"/>
                      <a:pt x="0" y="409212"/>
                    </a:cubicBezTo>
                    <a:lnTo>
                      <a:pt x="0" y="26270"/>
                    </a:lnTo>
                    <a:cubicBezTo>
                      <a:pt x="0" y="11761"/>
                      <a:pt x="11761" y="0"/>
                      <a:pt x="2627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958580" cy="4735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3233716"/>
              <a:ext cx="21463758" cy="7108685"/>
              <a:chOff x="0" y="0"/>
              <a:chExt cx="3958580" cy="131106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58580" cy="1311061"/>
              </a:xfrm>
              <a:custGeom>
                <a:avLst/>
                <a:gdLst/>
                <a:ahLst/>
                <a:cxnLst/>
                <a:rect l="l" t="t" r="r" b="b"/>
                <a:pathLst>
                  <a:path w="3958580" h="1311061">
                    <a:moveTo>
                      <a:pt x="26270" y="0"/>
                    </a:moveTo>
                    <a:lnTo>
                      <a:pt x="3932311" y="0"/>
                    </a:lnTo>
                    <a:cubicBezTo>
                      <a:pt x="3939278" y="0"/>
                      <a:pt x="3945960" y="2768"/>
                      <a:pt x="3950886" y="7694"/>
                    </a:cubicBezTo>
                    <a:cubicBezTo>
                      <a:pt x="3955813" y="12621"/>
                      <a:pt x="3958580" y="19302"/>
                      <a:pt x="3958580" y="26270"/>
                    </a:cubicBezTo>
                    <a:lnTo>
                      <a:pt x="3958580" y="1284792"/>
                    </a:lnTo>
                    <a:cubicBezTo>
                      <a:pt x="3958580" y="1291759"/>
                      <a:pt x="3955813" y="1298441"/>
                      <a:pt x="3950886" y="1303367"/>
                    </a:cubicBezTo>
                    <a:cubicBezTo>
                      <a:pt x="3945960" y="1308293"/>
                      <a:pt x="3939278" y="1311061"/>
                      <a:pt x="3932311" y="1311061"/>
                    </a:cubicBezTo>
                    <a:lnTo>
                      <a:pt x="26270" y="1311061"/>
                    </a:lnTo>
                    <a:cubicBezTo>
                      <a:pt x="11761" y="1311061"/>
                      <a:pt x="0" y="1299300"/>
                      <a:pt x="0" y="1284792"/>
                    </a:cubicBezTo>
                    <a:lnTo>
                      <a:pt x="0" y="26270"/>
                    </a:lnTo>
                    <a:cubicBezTo>
                      <a:pt x="0" y="11761"/>
                      <a:pt x="11761" y="0"/>
                      <a:pt x="2627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76200"/>
                <a:ext cx="3958580" cy="13872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460"/>
                  </a:lnSpc>
                </a:pPr>
                <a:r>
                  <a:rPr lang="en-US" sz="3600" b="1" dirty="0">
                    <a:solidFill>
                      <a:srgbClr val="4A3222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This project is a library management System built with the MERN stack to streamline book borrowing, returning, and tracking. It features user authentication, role-based access, QR code scanning, and an admin dashboard for efficient management. The system enhances user experience with a responsive UI and modern technologies, ensuring seamless library operations.</a:t>
                </a:r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16965383" y="9144952"/>
            <a:ext cx="885688" cy="885688"/>
          </a:xfrm>
          <a:custGeom>
            <a:avLst/>
            <a:gdLst/>
            <a:ahLst/>
            <a:cxnLst/>
            <a:rect l="l" t="t" r="r" b="b"/>
            <a:pathLst>
              <a:path w="885688" h="885688">
                <a:moveTo>
                  <a:pt x="0" y="0"/>
                </a:moveTo>
                <a:lnTo>
                  <a:pt x="885688" y="0"/>
                </a:lnTo>
                <a:lnTo>
                  <a:pt x="885688" y="885688"/>
                </a:lnTo>
                <a:lnTo>
                  <a:pt x="0" y="88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779394" y="1481034"/>
            <a:ext cx="11282512" cy="3354126"/>
            <a:chOff x="0" y="0"/>
            <a:chExt cx="15043350" cy="447216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3730665"/>
              <a:ext cx="15043350" cy="74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53"/>
                </a:lnSpc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83357" y="-142875"/>
              <a:ext cx="12876636" cy="1719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48"/>
                </a:lnSpc>
              </a:pPr>
              <a:r>
                <a:rPr lang="en-US" sz="7820">
                  <a:solidFill>
                    <a:srgbClr val="A86147"/>
                  </a:solidFill>
                  <a:latin typeface="Fredoka"/>
                  <a:ea typeface="Fredoka"/>
                  <a:cs typeface="Fredoka"/>
                  <a:sym typeface="Fredoka"/>
                </a:rPr>
                <a:t>Introduction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37657"/>
            <a:ext cx="16230600" cy="8365220"/>
            <a:chOff x="0" y="0"/>
            <a:chExt cx="4274726" cy="22031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203186"/>
            </a:xfrm>
            <a:custGeom>
              <a:avLst/>
              <a:gdLst/>
              <a:ahLst/>
              <a:cxnLst/>
              <a:rect l="l" t="t" r="r" b="b"/>
              <a:pathLst>
                <a:path w="4274726" h="220318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78859"/>
                  </a:lnTo>
                  <a:cubicBezTo>
                    <a:pt x="4274726" y="2192294"/>
                    <a:pt x="4263834" y="2203186"/>
                    <a:pt x="4250399" y="2203186"/>
                  </a:cubicBezTo>
                  <a:lnTo>
                    <a:pt x="24327" y="2203186"/>
                  </a:lnTo>
                  <a:cubicBezTo>
                    <a:pt x="10891" y="2203186"/>
                    <a:pt x="0" y="2192294"/>
                    <a:pt x="0" y="21788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41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02718" y="2460247"/>
            <a:ext cx="15436972" cy="588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564" lvl="1" indent="-362782" algn="l">
              <a:lnSpc>
                <a:spcPts val="4704"/>
              </a:lnSpc>
              <a:buFont typeface="Arial"/>
              <a:buChar char="•"/>
            </a:pPr>
            <a:r>
              <a:rPr lang="en-US" sz="33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Traditional library management systems require manual effort, leading to inefficiencies.</a:t>
            </a:r>
          </a:p>
          <a:p>
            <a:pPr marL="725564" lvl="1" indent="-362782" algn="l">
              <a:lnSpc>
                <a:spcPts val="4704"/>
              </a:lnSpc>
              <a:buFont typeface="Arial"/>
              <a:buChar char="•"/>
            </a:pPr>
            <a:r>
              <a:rPr lang="en-US" sz="33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Students face difficulties in searching for and accessing books.</a:t>
            </a:r>
          </a:p>
          <a:p>
            <a:pPr marL="725564" lvl="1" indent="-362782" algn="l">
              <a:lnSpc>
                <a:spcPts val="4704"/>
              </a:lnSpc>
              <a:buFont typeface="Arial"/>
              <a:buChar char="•"/>
            </a:pPr>
            <a:r>
              <a:rPr lang="en-US" sz="33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 of an online borrowing system results in unnecessary physical visits.</a:t>
            </a:r>
          </a:p>
          <a:p>
            <a:pPr marL="725564" lvl="1" indent="-362782" algn="l">
              <a:lnSpc>
                <a:spcPts val="4704"/>
              </a:lnSpc>
              <a:buFont typeface="Arial"/>
              <a:buChar char="•"/>
            </a:pPr>
            <a:r>
              <a:rPr lang="en-US" sz="33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Administrators struggle with tracking borrowed books and managing library inventory.</a:t>
            </a:r>
          </a:p>
          <a:p>
            <a:pPr marL="725564" lvl="1" indent="-362782" algn="l">
              <a:lnSpc>
                <a:spcPts val="4704"/>
              </a:lnSpc>
              <a:buFont typeface="Arial"/>
              <a:buChar char="•"/>
            </a:pPr>
            <a:r>
              <a:rPr lang="en-US" sz="33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Need for a digital solution that simplifies library operations for both users and admins.</a:t>
            </a:r>
          </a:p>
          <a:p>
            <a:pPr algn="ctr">
              <a:lnSpc>
                <a:spcPts val="4704"/>
              </a:lnSpc>
              <a:spcBef>
                <a:spcPct val="0"/>
              </a:spcBef>
            </a:pPr>
            <a:endParaRPr lang="en-US" sz="336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7039690" y="9258300"/>
            <a:ext cx="859508" cy="859508"/>
          </a:xfrm>
          <a:custGeom>
            <a:avLst/>
            <a:gdLst/>
            <a:ahLst/>
            <a:cxnLst/>
            <a:rect l="l" t="t" r="r" b="b"/>
            <a:pathLst>
              <a:path w="859508" h="859508">
                <a:moveTo>
                  <a:pt x="0" y="0"/>
                </a:moveTo>
                <a:lnTo>
                  <a:pt x="859509" y="0"/>
                </a:lnTo>
                <a:lnTo>
                  <a:pt x="859509" y="859508"/>
                </a:lnTo>
                <a:lnTo>
                  <a:pt x="0" y="859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944874" y="327402"/>
            <a:ext cx="14398252" cy="168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16"/>
              </a:lnSpc>
            </a:pPr>
            <a:r>
              <a:rPr lang="en-US" sz="9869">
                <a:solidFill>
                  <a:srgbClr val="A86147"/>
                </a:solidFill>
                <a:latin typeface="Fredoka"/>
                <a:ea typeface="Fredoka"/>
                <a:cs typeface="Fredoka"/>
                <a:sym typeface="Fredoka"/>
              </a:rPr>
              <a:t>Why this is important?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09800" y="-647700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46501" y="783537"/>
            <a:ext cx="14394999" cy="1672808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46501" y="2881732"/>
            <a:ext cx="14394999" cy="6911694"/>
            <a:chOff x="0" y="0"/>
            <a:chExt cx="3791275" cy="18203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91275" cy="1820364"/>
            </a:xfrm>
            <a:custGeom>
              <a:avLst/>
              <a:gdLst/>
              <a:ahLst/>
              <a:cxnLst/>
              <a:rect l="l" t="t" r="r" b="b"/>
              <a:pathLst>
                <a:path w="3791275" h="1820364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1792935"/>
                  </a:lnTo>
                  <a:cubicBezTo>
                    <a:pt x="3791275" y="1800210"/>
                    <a:pt x="3788385" y="1807186"/>
                    <a:pt x="3783242" y="1812330"/>
                  </a:cubicBezTo>
                  <a:cubicBezTo>
                    <a:pt x="3778098" y="1817474"/>
                    <a:pt x="3771121" y="1820364"/>
                    <a:pt x="3763846" y="1820364"/>
                  </a:cubicBezTo>
                  <a:lnTo>
                    <a:pt x="27429" y="1820364"/>
                  </a:lnTo>
                  <a:cubicBezTo>
                    <a:pt x="20154" y="1820364"/>
                    <a:pt x="13178" y="1817474"/>
                    <a:pt x="8034" y="1812330"/>
                  </a:cubicBezTo>
                  <a:cubicBezTo>
                    <a:pt x="2890" y="1807186"/>
                    <a:pt x="0" y="1800210"/>
                    <a:pt x="0" y="1792935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91275" cy="1858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Title: Technologies ImplementedContent: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Frontend: React.js (for interactive UI)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Backend: Node.js &amp; Express.js (for server-side operations)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Database: MongoDB (to store user and book data)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Authentication: JWT (for secure user authentication)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QR Code System: QR Code Scanner (to manage book borrowing/returning)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Cloud Storage: For e-books and past paper downloads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315262" y="2688963"/>
            <a:ext cx="8984626" cy="642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8"/>
              </a:lnSpc>
            </a:pPr>
            <a:endParaRPr dirty="0"/>
          </a:p>
          <a:p>
            <a:pPr algn="ctr">
              <a:lnSpc>
                <a:spcPts val="3448"/>
              </a:lnSpc>
            </a:pPr>
            <a:endParaRPr dirty="0"/>
          </a:p>
          <a:p>
            <a:pPr marL="531810" lvl="1" indent="-265905" algn="l">
              <a:lnSpc>
                <a:spcPts val="3448"/>
              </a:lnSpc>
              <a:buFont typeface="Arial"/>
              <a:buChar char="•"/>
            </a:pPr>
            <a:r>
              <a:rPr lang="en-US" sz="24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Frontend: React.js (for interactive UI)</a:t>
            </a:r>
          </a:p>
          <a:p>
            <a:pPr algn="l">
              <a:lnSpc>
                <a:spcPts val="3448"/>
              </a:lnSpc>
            </a:pPr>
            <a:endParaRPr lang="en-US" sz="246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1810" lvl="1" indent="-265905" algn="l">
              <a:lnSpc>
                <a:spcPts val="3448"/>
              </a:lnSpc>
              <a:buFont typeface="Arial"/>
              <a:buChar char="•"/>
            </a:pPr>
            <a:r>
              <a:rPr lang="en-US" sz="24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Backend: Node.js &amp; Express.js (for server-side operations)</a:t>
            </a:r>
          </a:p>
          <a:p>
            <a:pPr algn="l">
              <a:lnSpc>
                <a:spcPts val="3448"/>
              </a:lnSpc>
            </a:pPr>
            <a:endParaRPr lang="en-US" sz="246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1810" lvl="1" indent="-265905" algn="l">
              <a:lnSpc>
                <a:spcPts val="3448"/>
              </a:lnSpc>
              <a:buFont typeface="Arial"/>
              <a:buChar char="•"/>
            </a:pPr>
            <a:r>
              <a:rPr lang="en-US" sz="24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Database: MongoDB (to store users and books data)</a:t>
            </a:r>
          </a:p>
          <a:p>
            <a:pPr algn="l">
              <a:lnSpc>
                <a:spcPts val="3448"/>
              </a:lnSpc>
            </a:pPr>
            <a:endParaRPr lang="en-US" sz="246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1810" lvl="1" indent="-265905" algn="l">
              <a:lnSpc>
                <a:spcPts val="3448"/>
              </a:lnSpc>
              <a:buFont typeface="Arial"/>
              <a:buChar char="•"/>
            </a:pPr>
            <a:r>
              <a:rPr lang="en-US" sz="24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Authentication: JWT (for secure user authentication)</a:t>
            </a:r>
          </a:p>
          <a:p>
            <a:pPr algn="l">
              <a:lnSpc>
                <a:spcPts val="3448"/>
              </a:lnSpc>
            </a:pPr>
            <a:endParaRPr lang="en-US" sz="246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1810" lvl="1" indent="-265905" algn="l">
              <a:lnSpc>
                <a:spcPts val="3448"/>
              </a:lnSpc>
              <a:buFont typeface="Arial"/>
              <a:buChar char="•"/>
            </a:pPr>
            <a:r>
              <a:rPr lang="en-US" sz="24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QR Code System: QR Code Scanner (to manage book borrowing/returning)</a:t>
            </a:r>
          </a:p>
          <a:p>
            <a:pPr algn="l">
              <a:lnSpc>
                <a:spcPts val="3448"/>
              </a:lnSpc>
            </a:pPr>
            <a:endParaRPr lang="en-US" sz="246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1810" lvl="1" indent="-265905" algn="l">
              <a:lnSpc>
                <a:spcPts val="3448"/>
              </a:lnSpc>
              <a:buFont typeface="Arial"/>
              <a:buChar char="•"/>
            </a:pPr>
            <a:r>
              <a:rPr lang="en-US" sz="24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 Storage: For e-books and past paper downloads</a:t>
            </a:r>
          </a:p>
        </p:txBody>
      </p:sp>
      <p:sp>
        <p:nvSpPr>
          <p:cNvPr id="16" name="Freeform 16"/>
          <p:cNvSpPr/>
          <p:nvPr/>
        </p:nvSpPr>
        <p:spPr>
          <a:xfrm>
            <a:off x="0" y="1563827"/>
            <a:ext cx="2852928" cy="8229600"/>
          </a:xfrm>
          <a:custGeom>
            <a:avLst/>
            <a:gdLst/>
            <a:ahLst/>
            <a:cxnLst/>
            <a:rect l="l" t="t" r="r" b="b"/>
            <a:pathLst>
              <a:path w="2852928" h="8229600">
                <a:moveTo>
                  <a:pt x="0" y="0"/>
                </a:moveTo>
                <a:lnTo>
                  <a:pt x="2852928" y="0"/>
                </a:lnTo>
                <a:lnTo>
                  <a:pt x="28529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143543" y="9258300"/>
            <a:ext cx="879615" cy="879615"/>
          </a:xfrm>
          <a:custGeom>
            <a:avLst/>
            <a:gdLst/>
            <a:ahLst/>
            <a:cxnLst/>
            <a:rect l="l" t="t" r="r" b="b"/>
            <a:pathLst>
              <a:path w="879615" h="879615">
                <a:moveTo>
                  <a:pt x="0" y="0"/>
                </a:moveTo>
                <a:lnTo>
                  <a:pt x="879615" y="0"/>
                </a:lnTo>
                <a:lnTo>
                  <a:pt x="879615" y="879615"/>
                </a:lnTo>
                <a:lnTo>
                  <a:pt x="0" y="879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315262" y="885825"/>
            <a:ext cx="9657477" cy="132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8"/>
              </a:lnSpc>
            </a:pPr>
            <a:r>
              <a:rPr lang="en-US" sz="7820">
                <a:solidFill>
                  <a:srgbClr val="A86147"/>
                </a:solidFill>
                <a:latin typeface="Fredoka"/>
                <a:ea typeface="Fredoka"/>
                <a:cs typeface="Fredoka"/>
                <a:sym typeface="Fredoka"/>
              </a:rPr>
              <a:t>Technologies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3715" y="715494"/>
            <a:ext cx="16540570" cy="8834143"/>
            <a:chOff x="0" y="0"/>
            <a:chExt cx="22054093" cy="1177885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2054093" cy="2689169"/>
              <a:chOff x="0" y="0"/>
              <a:chExt cx="3932046" cy="47945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32046" cy="479455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479455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453008"/>
                    </a:lnTo>
                    <a:cubicBezTo>
                      <a:pt x="3932046" y="467614"/>
                      <a:pt x="3920205" y="479455"/>
                      <a:pt x="3905599" y="479455"/>
                    </a:cubicBezTo>
                    <a:lnTo>
                      <a:pt x="26447" y="479455"/>
                    </a:lnTo>
                    <a:cubicBezTo>
                      <a:pt x="19433" y="479455"/>
                      <a:pt x="12706" y="476668"/>
                      <a:pt x="7746" y="471709"/>
                    </a:cubicBezTo>
                    <a:cubicBezTo>
                      <a:pt x="2786" y="466749"/>
                      <a:pt x="0" y="460022"/>
                      <a:pt x="0" y="453008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932046" cy="517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3682847"/>
              <a:ext cx="22054093" cy="8096010"/>
              <a:chOff x="0" y="0"/>
              <a:chExt cx="3932046" cy="144344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2046" cy="1443446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1443446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1416999"/>
                    </a:lnTo>
                    <a:cubicBezTo>
                      <a:pt x="3932046" y="1431605"/>
                      <a:pt x="3920205" y="1443446"/>
                      <a:pt x="3905599" y="1443446"/>
                    </a:cubicBezTo>
                    <a:lnTo>
                      <a:pt x="26447" y="1443446"/>
                    </a:lnTo>
                    <a:cubicBezTo>
                      <a:pt x="19433" y="1443446"/>
                      <a:pt x="12706" y="1440659"/>
                      <a:pt x="7746" y="1435699"/>
                    </a:cubicBezTo>
                    <a:cubicBezTo>
                      <a:pt x="2786" y="1430740"/>
                      <a:pt x="0" y="1424013"/>
                      <a:pt x="0" y="1416999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3932046" cy="1491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3502744" y="1028700"/>
            <a:ext cx="11282512" cy="3354126"/>
            <a:chOff x="0" y="0"/>
            <a:chExt cx="15043350" cy="447216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730665"/>
              <a:ext cx="15043350" cy="74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53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83357" y="-142875"/>
              <a:ext cx="12876636" cy="1719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48"/>
                </a:lnSpc>
              </a:pPr>
              <a:r>
                <a:rPr lang="en-US" sz="7820">
                  <a:solidFill>
                    <a:srgbClr val="A86147"/>
                  </a:solidFill>
                  <a:latin typeface="Fredoka"/>
                  <a:ea typeface="Fredoka"/>
                  <a:cs typeface="Fredoka"/>
                  <a:sym typeface="Fredoka"/>
                </a:rPr>
                <a:t>Objectives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77776" y="3834242"/>
            <a:ext cx="15332449" cy="542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880" lvl="1" indent="-304440" algn="l">
              <a:lnSpc>
                <a:spcPts val="3948"/>
              </a:lnSpc>
              <a:buFont typeface="Arial"/>
              <a:buChar char="•"/>
            </a:pPr>
            <a:r>
              <a:rPr lang="en-US" sz="282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Streamline Library Operations—Simplify book borrowing, returning, and tracking.</a:t>
            </a:r>
          </a:p>
          <a:p>
            <a:pPr marL="608880" lvl="1" indent="-304440" algn="l">
              <a:lnSpc>
                <a:spcPts val="3948"/>
              </a:lnSpc>
              <a:buFont typeface="Arial"/>
              <a:buChar char="•"/>
            </a:pPr>
            <a:r>
              <a:rPr lang="en-US" sz="282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Implement Secure Authentication—Ensure safe access with JWT-based login and role-based permissions.</a:t>
            </a:r>
          </a:p>
          <a:p>
            <a:pPr marL="608880" lvl="1" indent="-304440" algn="l">
              <a:lnSpc>
                <a:spcPts val="3948"/>
              </a:lnSpc>
              <a:buFont typeface="Arial"/>
              <a:buChar char="•"/>
            </a:pPr>
            <a:r>
              <a:rPr lang="en-US" sz="282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 User Experience—Provide an intuitive and responsive interface using Material-UI.</a:t>
            </a:r>
          </a:p>
          <a:p>
            <a:pPr marL="608880" lvl="1" indent="-304440" algn="l">
              <a:lnSpc>
                <a:spcPts val="3948"/>
              </a:lnSpc>
              <a:buFont typeface="Arial"/>
              <a:buChar char="•"/>
            </a:pPr>
            <a:r>
              <a:rPr lang="en-US" sz="282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 QR Code Integration—Speed up book transactions with QR scanning technology.</a:t>
            </a:r>
          </a:p>
          <a:p>
            <a:pPr marL="608880" lvl="1" indent="-304440" algn="l">
              <a:lnSpc>
                <a:spcPts val="3948"/>
              </a:lnSpc>
              <a:buFont typeface="Arial"/>
              <a:buChar char="•"/>
            </a:pPr>
            <a:r>
              <a:rPr lang="en-US" sz="282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 Administrative Control – Equip admins with tools to manage books, users, and borrowing records efficiently.</a:t>
            </a:r>
          </a:p>
          <a:p>
            <a:pPr marL="608880" lvl="1" indent="-304440" algn="l">
              <a:lnSpc>
                <a:spcPts val="3948"/>
              </a:lnSpc>
              <a:buFont typeface="Arial"/>
              <a:buChar char="•"/>
            </a:pPr>
            <a:r>
              <a:rPr lang="en-US" sz="282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 Scalability—Develop a system that can expand with increasing users and books.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77776" y="1260506"/>
            <a:ext cx="3330213" cy="1089888"/>
          </a:xfrm>
          <a:custGeom>
            <a:avLst/>
            <a:gdLst/>
            <a:ahLst/>
            <a:cxnLst/>
            <a:rect l="l" t="t" r="r" b="b"/>
            <a:pathLst>
              <a:path w="3330213" h="1089888">
                <a:moveTo>
                  <a:pt x="0" y="0"/>
                </a:moveTo>
                <a:lnTo>
                  <a:pt x="3330213" y="0"/>
                </a:lnTo>
                <a:lnTo>
                  <a:pt x="3330213" y="1089888"/>
                </a:lnTo>
                <a:lnTo>
                  <a:pt x="0" y="1089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7259300" y="9258534"/>
            <a:ext cx="835728" cy="835728"/>
          </a:xfrm>
          <a:custGeom>
            <a:avLst/>
            <a:gdLst/>
            <a:ahLst/>
            <a:cxnLst/>
            <a:rect l="l" t="t" r="r" b="b"/>
            <a:pathLst>
              <a:path w="835728" h="835728">
                <a:moveTo>
                  <a:pt x="0" y="0"/>
                </a:moveTo>
                <a:lnTo>
                  <a:pt x="835728" y="0"/>
                </a:lnTo>
                <a:lnTo>
                  <a:pt x="835728" y="835728"/>
                </a:lnTo>
                <a:lnTo>
                  <a:pt x="0" y="835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0"/>
            <a:ext cx="16453020" cy="10094978"/>
            <a:chOff x="0" y="0"/>
            <a:chExt cx="4333306" cy="26587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33306" cy="2658760"/>
            </a:xfrm>
            <a:custGeom>
              <a:avLst/>
              <a:gdLst/>
              <a:ahLst/>
              <a:cxnLst/>
              <a:rect l="l" t="t" r="r" b="b"/>
              <a:pathLst>
                <a:path w="4333306" h="2658760">
                  <a:moveTo>
                    <a:pt x="23998" y="0"/>
                  </a:moveTo>
                  <a:lnTo>
                    <a:pt x="4309308" y="0"/>
                  </a:lnTo>
                  <a:cubicBezTo>
                    <a:pt x="4315672" y="0"/>
                    <a:pt x="4321777" y="2528"/>
                    <a:pt x="4326277" y="7029"/>
                  </a:cubicBezTo>
                  <a:cubicBezTo>
                    <a:pt x="4330777" y="11529"/>
                    <a:pt x="4333306" y="17633"/>
                    <a:pt x="4333306" y="23998"/>
                  </a:cubicBezTo>
                  <a:lnTo>
                    <a:pt x="4333306" y="2634762"/>
                  </a:lnTo>
                  <a:cubicBezTo>
                    <a:pt x="4333306" y="2641126"/>
                    <a:pt x="4330777" y="2647230"/>
                    <a:pt x="4326277" y="2651731"/>
                  </a:cubicBezTo>
                  <a:cubicBezTo>
                    <a:pt x="4321777" y="2656231"/>
                    <a:pt x="4315672" y="2658760"/>
                    <a:pt x="4309308" y="2658760"/>
                  </a:cubicBezTo>
                  <a:lnTo>
                    <a:pt x="23998" y="2658760"/>
                  </a:lnTo>
                  <a:cubicBezTo>
                    <a:pt x="17633" y="2658760"/>
                    <a:pt x="11529" y="2656231"/>
                    <a:pt x="7029" y="2651731"/>
                  </a:cubicBezTo>
                  <a:cubicBezTo>
                    <a:pt x="2528" y="2647230"/>
                    <a:pt x="0" y="2641126"/>
                    <a:pt x="0" y="2634762"/>
                  </a:cubicBezTo>
                  <a:lnTo>
                    <a:pt x="0" y="23998"/>
                  </a:lnTo>
                  <a:cubicBezTo>
                    <a:pt x="0" y="17633"/>
                    <a:pt x="2528" y="11529"/>
                    <a:pt x="7029" y="7029"/>
                  </a:cubicBezTo>
                  <a:cubicBezTo>
                    <a:pt x="11529" y="2528"/>
                    <a:pt x="17633" y="0"/>
                    <a:pt x="2399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33306" cy="269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004809" y="9258300"/>
            <a:ext cx="836678" cy="836678"/>
          </a:xfrm>
          <a:custGeom>
            <a:avLst/>
            <a:gdLst/>
            <a:ahLst/>
            <a:cxnLst/>
            <a:rect l="l" t="t" r="r" b="b"/>
            <a:pathLst>
              <a:path w="836678" h="836678">
                <a:moveTo>
                  <a:pt x="0" y="0"/>
                </a:moveTo>
                <a:lnTo>
                  <a:pt x="836678" y="0"/>
                </a:lnTo>
                <a:lnTo>
                  <a:pt x="836678" y="836678"/>
                </a:lnTo>
                <a:lnTo>
                  <a:pt x="0" y="83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699735" y="1028700"/>
            <a:ext cx="11818266" cy="8647939"/>
          </a:xfrm>
          <a:custGeom>
            <a:avLst/>
            <a:gdLst/>
            <a:ahLst/>
            <a:cxnLst/>
            <a:rect l="l" t="t" r="r" b="b"/>
            <a:pathLst>
              <a:path w="11818266" h="8647939">
                <a:moveTo>
                  <a:pt x="0" y="0"/>
                </a:moveTo>
                <a:lnTo>
                  <a:pt x="11818267" y="0"/>
                </a:lnTo>
                <a:lnTo>
                  <a:pt x="11818267" y="8647939"/>
                </a:lnTo>
                <a:lnTo>
                  <a:pt x="0" y="8647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72" r="-1373" b="-71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400919" y="-227869"/>
            <a:ext cx="9344876" cy="125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9"/>
              </a:lnSpc>
            </a:pPr>
            <a:r>
              <a:rPr lang="en-US" sz="740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0773" y="333862"/>
            <a:ext cx="16678069" cy="8683144"/>
            <a:chOff x="0" y="0"/>
            <a:chExt cx="4392578" cy="22869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92578" cy="2286919"/>
            </a:xfrm>
            <a:custGeom>
              <a:avLst/>
              <a:gdLst/>
              <a:ahLst/>
              <a:cxnLst/>
              <a:rect l="l" t="t" r="r" b="b"/>
              <a:pathLst>
                <a:path w="4392578" h="2286919">
                  <a:moveTo>
                    <a:pt x="23674" y="0"/>
                  </a:moveTo>
                  <a:lnTo>
                    <a:pt x="4368904" y="0"/>
                  </a:lnTo>
                  <a:cubicBezTo>
                    <a:pt x="4375183" y="0"/>
                    <a:pt x="4381204" y="2494"/>
                    <a:pt x="4385644" y="6934"/>
                  </a:cubicBezTo>
                  <a:cubicBezTo>
                    <a:pt x="4390084" y="11374"/>
                    <a:pt x="4392578" y="17395"/>
                    <a:pt x="4392578" y="23674"/>
                  </a:cubicBezTo>
                  <a:lnTo>
                    <a:pt x="4392578" y="2263244"/>
                  </a:lnTo>
                  <a:cubicBezTo>
                    <a:pt x="4392578" y="2269523"/>
                    <a:pt x="4390084" y="2275545"/>
                    <a:pt x="4385644" y="2279985"/>
                  </a:cubicBezTo>
                  <a:cubicBezTo>
                    <a:pt x="4381204" y="2284424"/>
                    <a:pt x="4375183" y="2286919"/>
                    <a:pt x="4368904" y="2286919"/>
                  </a:cubicBezTo>
                  <a:lnTo>
                    <a:pt x="23674" y="2286919"/>
                  </a:lnTo>
                  <a:cubicBezTo>
                    <a:pt x="17395" y="2286919"/>
                    <a:pt x="11374" y="2284424"/>
                    <a:pt x="6934" y="2279985"/>
                  </a:cubicBezTo>
                  <a:cubicBezTo>
                    <a:pt x="2494" y="2275545"/>
                    <a:pt x="0" y="2269523"/>
                    <a:pt x="0" y="2263244"/>
                  </a:cubicBezTo>
                  <a:lnTo>
                    <a:pt x="0" y="23674"/>
                  </a:lnTo>
                  <a:cubicBezTo>
                    <a:pt x="0" y="17395"/>
                    <a:pt x="2494" y="11374"/>
                    <a:pt x="6934" y="6934"/>
                  </a:cubicBezTo>
                  <a:cubicBezTo>
                    <a:pt x="11374" y="2494"/>
                    <a:pt x="17395" y="0"/>
                    <a:pt x="2367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92578" cy="2325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70000" y="2236124"/>
            <a:ext cx="15259617" cy="6257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7"/>
              </a:lnSpc>
            </a:pPr>
            <a:r>
              <a:rPr lang="en-US" sz="299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for UsersContent:</a:t>
            </a:r>
          </a:p>
          <a:p>
            <a:pPr algn="l">
              <a:lnSpc>
                <a:spcPts val="4197"/>
              </a:lnSpc>
            </a:pPr>
            <a:endParaRPr lang="en-US" sz="2997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47243" lvl="1" indent="-323622" algn="l">
              <a:lnSpc>
                <a:spcPts val="4197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Registration &amp; Login: Sign in with university email.</a:t>
            </a:r>
          </a:p>
          <a:p>
            <a:pPr algn="l">
              <a:lnSpc>
                <a:spcPts val="4197"/>
              </a:lnSpc>
            </a:pPr>
            <a:endParaRPr lang="en-US" sz="299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243" lvl="1" indent="-323622" algn="l">
              <a:lnSpc>
                <a:spcPts val="4197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 Page: Displays about details, contact info, and links to book-related pages.</a:t>
            </a:r>
          </a:p>
          <a:p>
            <a:pPr algn="l">
              <a:lnSpc>
                <a:spcPts val="4197"/>
              </a:lnSpc>
            </a:pPr>
            <a:endParaRPr lang="en-US" sz="299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243" lvl="1" indent="-323622" algn="l">
              <a:lnSpc>
                <a:spcPts val="4197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Available Books: Search and borrow physical books.</a:t>
            </a:r>
          </a:p>
          <a:p>
            <a:pPr algn="l">
              <a:lnSpc>
                <a:spcPts val="4197"/>
              </a:lnSpc>
            </a:pPr>
            <a:endParaRPr lang="en-US" sz="299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243" lvl="1" indent="-323622" algn="l">
              <a:lnSpc>
                <a:spcPts val="4197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E-books Section: Read and download e-books.</a:t>
            </a:r>
          </a:p>
          <a:p>
            <a:pPr algn="ctr">
              <a:lnSpc>
                <a:spcPts val="4197"/>
              </a:lnSpc>
            </a:pPr>
            <a:endParaRPr lang="en-US" sz="299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243" lvl="1" indent="-323622" algn="l">
              <a:lnSpc>
                <a:spcPts val="4197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Past Papers: View and download previous exam papers.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259300" y="9258300"/>
            <a:ext cx="857597" cy="857597"/>
          </a:xfrm>
          <a:custGeom>
            <a:avLst/>
            <a:gdLst/>
            <a:ahLst/>
            <a:cxnLst/>
            <a:rect l="l" t="t" r="r" b="b"/>
            <a:pathLst>
              <a:path w="857597" h="857597">
                <a:moveTo>
                  <a:pt x="0" y="0"/>
                </a:moveTo>
                <a:lnTo>
                  <a:pt x="857597" y="0"/>
                </a:lnTo>
                <a:lnTo>
                  <a:pt x="857597" y="857597"/>
                </a:lnTo>
                <a:lnTo>
                  <a:pt x="0" y="857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470000" y="96763"/>
            <a:ext cx="7835396" cy="168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16"/>
              </a:lnSpc>
            </a:pPr>
            <a:r>
              <a:rPr lang="en-US" sz="9869">
                <a:solidFill>
                  <a:srgbClr val="A86147"/>
                </a:solidFill>
                <a:latin typeface="Fredoka"/>
                <a:ea typeface="Fredoka"/>
                <a:cs typeface="Fredoka"/>
                <a:sym typeface="Fredoka"/>
              </a:rPr>
              <a:t>Features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9914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0327" y="434666"/>
            <a:ext cx="16230600" cy="9526501"/>
            <a:chOff x="0" y="0"/>
            <a:chExt cx="4274726" cy="2197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97618"/>
            </a:xfrm>
            <a:custGeom>
              <a:avLst/>
              <a:gdLst/>
              <a:ahLst/>
              <a:cxnLst/>
              <a:rect l="l" t="t" r="r" b="b"/>
              <a:pathLst>
                <a:path w="4274726" h="219761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73292"/>
                  </a:lnTo>
                  <a:cubicBezTo>
                    <a:pt x="4274726" y="2186727"/>
                    <a:pt x="4263834" y="2197618"/>
                    <a:pt x="4250399" y="2197618"/>
                  </a:cubicBezTo>
                  <a:lnTo>
                    <a:pt x="24327" y="2197618"/>
                  </a:lnTo>
                  <a:cubicBezTo>
                    <a:pt x="10891" y="2197618"/>
                    <a:pt x="0" y="2186727"/>
                    <a:pt x="0" y="217329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35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59523" y="1688595"/>
            <a:ext cx="12636474" cy="742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3"/>
              </a:lnSpc>
            </a:pPr>
            <a:endParaRPr dirty="0"/>
          </a:p>
          <a:p>
            <a:pPr algn="l">
              <a:lnSpc>
                <a:spcPts val="3713"/>
              </a:lnSpc>
            </a:pPr>
            <a:r>
              <a:rPr lang="en-US" sz="265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for </a:t>
            </a:r>
            <a:r>
              <a:rPr lang="en-US" sz="2652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AdminContent</a:t>
            </a:r>
            <a:r>
              <a:rPr lang="en-US" sz="265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algn="l">
              <a:lnSpc>
                <a:spcPts val="3713"/>
              </a:lnSpc>
            </a:pPr>
            <a:endParaRPr lang="en-US" sz="2652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72629" lvl="1" indent="-286314" algn="l">
              <a:lnSpc>
                <a:spcPts val="3713"/>
              </a:lnSpc>
              <a:buFont typeface="Arial"/>
              <a:buChar char="•"/>
            </a:pPr>
            <a:r>
              <a:rPr lang="en-US" sz="265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 Login: Secure access with a special email and password.</a:t>
            </a:r>
          </a:p>
          <a:p>
            <a:pPr algn="l">
              <a:lnSpc>
                <a:spcPts val="3713"/>
              </a:lnSpc>
            </a:pPr>
            <a:endParaRPr lang="en-US" sz="265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2629" lvl="1" indent="-286314" algn="l">
              <a:lnSpc>
                <a:spcPts val="3713"/>
              </a:lnSpc>
              <a:buFont typeface="Arial"/>
              <a:buChar char="•"/>
            </a:pPr>
            <a:r>
              <a:rPr lang="en-US" sz="265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 Dashboard: Access to different management pages.</a:t>
            </a:r>
          </a:p>
          <a:p>
            <a:pPr algn="l">
              <a:lnSpc>
                <a:spcPts val="3713"/>
              </a:lnSpc>
            </a:pPr>
            <a:endParaRPr lang="en-US" sz="265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2629" lvl="1" indent="-286314" algn="l">
              <a:lnSpc>
                <a:spcPts val="3713"/>
              </a:lnSpc>
              <a:buFont typeface="Arial"/>
              <a:buChar char="•"/>
            </a:pPr>
            <a:r>
              <a:rPr lang="en-US" sz="265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Books: View all books with downloadable QR codes.</a:t>
            </a:r>
          </a:p>
          <a:p>
            <a:pPr algn="l">
              <a:lnSpc>
                <a:spcPts val="3713"/>
              </a:lnSpc>
            </a:pPr>
            <a:endParaRPr lang="en-US" sz="265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2629" lvl="1" indent="-286314" algn="l">
              <a:lnSpc>
                <a:spcPts val="3713"/>
              </a:lnSpc>
              <a:buFont typeface="Arial"/>
              <a:buChar char="•"/>
            </a:pPr>
            <a:r>
              <a:rPr lang="en-US" sz="265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Manage Books: Scan QR codes to issue or return books.</a:t>
            </a:r>
          </a:p>
          <a:p>
            <a:pPr algn="l">
              <a:lnSpc>
                <a:spcPts val="3713"/>
              </a:lnSpc>
            </a:pPr>
            <a:endParaRPr lang="en-US" sz="265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2629" lvl="1" indent="-286314" algn="l">
              <a:lnSpc>
                <a:spcPts val="3713"/>
              </a:lnSpc>
              <a:buFont typeface="Arial"/>
              <a:buChar char="•"/>
            </a:pPr>
            <a:r>
              <a:rPr lang="en-US" sz="265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 New Books: Add books with images, authors, ISBN, and descriptions.</a:t>
            </a:r>
          </a:p>
          <a:p>
            <a:pPr algn="l">
              <a:lnSpc>
                <a:spcPts val="3713"/>
              </a:lnSpc>
            </a:pPr>
            <a:endParaRPr lang="en-US" sz="265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2629" lvl="1" indent="-286314" algn="l">
              <a:lnSpc>
                <a:spcPts val="3713"/>
              </a:lnSpc>
              <a:buFont typeface="Arial"/>
              <a:buChar char="•"/>
            </a:pPr>
            <a:r>
              <a:rPr lang="en-US" sz="265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Released Books: Track borrowed books with student details and deadlines.</a:t>
            </a:r>
          </a:p>
          <a:p>
            <a:pPr algn="l">
              <a:lnSpc>
                <a:spcPts val="3713"/>
              </a:lnSpc>
            </a:pPr>
            <a:endParaRPr lang="en-US" sz="265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2629" lvl="1" indent="-286314" algn="l">
              <a:lnSpc>
                <a:spcPts val="3713"/>
              </a:lnSpc>
              <a:buFont typeface="Arial"/>
              <a:buChar char="•"/>
            </a:pPr>
            <a:r>
              <a:rPr lang="en-US" sz="265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Extend Borrowing: Allow students a one-time extension of one week.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259300" y="9258300"/>
            <a:ext cx="848640" cy="848640"/>
          </a:xfrm>
          <a:custGeom>
            <a:avLst/>
            <a:gdLst/>
            <a:ahLst/>
            <a:cxnLst/>
            <a:rect l="l" t="t" r="r" b="b"/>
            <a:pathLst>
              <a:path w="848640" h="848640">
                <a:moveTo>
                  <a:pt x="0" y="0"/>
                </a:moveTo>
                <a:lnTo>
                  <a:pt x="848640" y="0"/>
                </a:lnTo>
                <a:lnTo>
                  <a:pt x="848640" y="848640"/>
                </a:lnTo>
                <a:lnTo>
                  <a:pt x="0" y="84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87924" y="325832"/>
            <a:ext cx="10356077" cy="168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16"/>
              </a:lnSpc>
            </a:pPr>
            <a:r>
              <a:rPr lang="en-US" sz="9869">
                <a:solidFill>
                  <a:srgbClr val="A86147"/>
                </a:solidFill>
                <a:latin typeface="Fredoka"/>
                <a:ea typeface="Fredoka"/>
                <a:cs typeface="Fredoka"/>
                <a:sym typeface="Fredoka"/>
              </a:rPr>
              <a:t>Features con’t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74678" y="9413405"/>
            <a:ext cx="217884" cy="48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7400" y="-970302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15335" y="2899516"/>
            <a:ext cx="14494285" cy="4087648"/>
            <a:chOff x="0" y="0"/>
            <a:chExt cx="3817425" cy="10765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7425" cy="1076582"/>
            </a:xfrm>
            <a:custGeom>
              <a:avLst/>
              <a:gdLst/>
              <a:ahLst/>
              <a:cxnLst/>
              <a:rect l="l" t="t" r="r" b="b"/>
              <a:pathLst>
                <a:path w="3817425" h="1076582">
                  <a:moveTo>
                    <a:pt x="27241" y="0"/>
                  </a:moveTo>
                  <a:lnTo>
                    <a:pt x="3790184" y="0"/>
                  </a:lnTo>
                  <a:cubicBezTo>
                    <a:pt x="3797409" y="0"/>
                    <a:pt x="3804338" y="2870"/>
                    <a:pt x="3809446" y="7979"/>
                  </a:cubicBezTo>
                  <a:cubicBezTo>
                    <a:pt x="3814555" y="13087"/>
                    <a:pt x="3817425" y="20016"/>
                    <a:pt x="3817425" y="27241"/>
                  </a:cubicBezTo>
                  <a:lnTo>
                    <a:pt x="3817425" y="1049341"/>
                  </a:lnTo>
                  <a:cubicBezTo>
                    <a:pt x="3817425" y="1056566"/>
                    <a:pt x="3814555" y="1063495"/>
                    <a:pt x="3809446" y="1068604"/>
                  </a:cubicBezTo>
                  <a:cubicBezTo>
                    <a:pt x="3804338" y="1073712"/>
                    <a:pt x="3797409" y="1076582"/>
                    <a:pt x="3790184" y="1076582"/>
                  </a:cubicBezTo>
                  <a:lnTo>
                    <a:pt x="27241" y="1076582"/>
                  </a:lnTo>
                  <a:cubicBezTo>
                    <a:pt x="20016" y="1076582"/>
                    <a:pt x="13087" y="1073712"/>
                    <a:pt x="7979" y="1068604"/>
                  </a:cubicBezTo>
                  <a:cubicBezTo>
                    <a:pt x="2870" y="1063495"/>
                    <a:pt x="0" y="1056566"/>
                    <a:pt x="0" y="1049341"/>
                  </a:cubicBezTo>
                  <a:lnTo>
                    <a:pt x="0" y="27241"/>
                  </a:lnTo>
                  <a:cubicBezTo>
                    <a:pt x="0" y="20016"/>
                    <a:pt x="2870" y="13087"/>
                    <a:pt x="7979" y="7979"/>
                  </a:cubicBezTo>
                  <a:cubicBezTo>
                    <a:pt x="13087" y="2870"/>
                    <a:pt x="20016" y="0"/>
                    <a:pt x="272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17425" cy="1114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5680570"/>
            <a:ext cx="2903060" cy="3856723"/>
          </a:xfrm>
          <a:custGeom>
            <a:avLst/>
            <a:gdLst/>
            <a:ahLst/>
            <a:cxnLst/>
            <a:rect l="l" t="t" r="r" b="b"/>
            <a:pathLst>
              <a:path w="2903060" h="3856723">
                <a:moveTo>
                  <a:pt x="0" y="0"/>
                </a:moveTo>
                <a:lnTo>
                  <a:pt x="2903060" y="0"/>
                </a:lnTo>
                <a:lnTo>
                  <a:pt x="2903060" y="3856723"/>
                </a:lnTo>
                <a:lnTo>
                  <a:pt x="0" y="385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9258300"/>
            <a:ext cx="889858" cy="889858"/>
          </a:xfrm>
          <a:custGeom>
            <a:avLst/>
            <a:gdLst/>
            <a:ahLst/>
            <a:cxnLst/>
            <a:rect l="l" t="t" r="r" b="b"/>
            <a:pathLst>
              <a:path w="889858" h="889858">
                <a:moveTo>
                  <a:pt x="0" y="0"/>
                </a:moveTo>
                <a:lnTo>
                  <a:pt x="889858" y="0"/>
                </a:lnTo>
                <a:lnTo>
                  <a:pt x="889858" y="889858"/>
                </a:lnTo>
                <a:lnTo>
                  <a:pt x="0" y="889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244752" y="3107059"/>
            <a:ext cx="8481382" cy="163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47"/>
              </a:lnSpc>
            </a:pPr>
            <a:r>
              <a:rPr lang="en-US" sz="9533">
                <a:solidFill>
                  <a:srgbClr val="A86147"/>
                </a:solidFill>
                <a:latin typeface="Fredoka"/>
                <a:ea typeface="Fredoka"/>
                <a:cs typeface="Fredoka"/>
                <a:sym typeface="Fredoka"/>
              </a:rPr>
              <a:t>THANK YOU!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5428566"/>
            <a:ext cx="5202035" cy="124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3"/>
              </a:lnSpc>
            </a:pPr>
            <a:r>
              <a:rPr lang="en-US" sz="237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2021/T/01127- </a:t>
            </a:r>
            <a:r>
              <a:rPr lang="en-US" sz="2374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A.V.W.Jayawardena</a:t>
            </a:r>
            <a:endParaRPr lang="en-US" sz="237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23"/>
              </a:lnSpc>
            </a:pPr>
            <a:r>
              <a:rPr lang="en-US" sz="237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2021/T/01179 -</a:t>
            </a:r>
            <a:r>
              <a:rPr lang="en-US" sz="2374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G.M.Vithanage</a:t>
            </a:r>
            <a:endParaRPr lang="en-US" sz="237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23"/>
              </a:lnSpc>
              <a:spcBef>
                <a:spcPct val="0"/>
              </a:spcBef>
            </a:pPr>
            <a:r>
              <a:rPr lang="en-US" sz="237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2021/T/01126 -</a:t>
            </a:r>
            <a:r>
              <a:rPr lang="en-US" sz="2374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M.H.D.M.Jayasingh</a:t>
            </a:r>
            <a:r>
              <a:rPr lang="en-US" sz="2374" dirty="0" err="1">
                <a:latin typeface="Canva Sans"/>
                <a:ea typeface="Canva Sans"/>
                <a:cs typeface="Canva Sans"/>
                <a:sym typeface="Canva Sans"/>
              </a:rPr>
              <a:t>e</a:t>
            </a:r>
            <a:endParaRPr lang="en-US" sz="2374" dirty="0"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27ED4-609C-F422-99C2-72A73B964993}"/>
              </a:ext>
            </a:extLst>
          </p:cNvPr>
          <p:cNvSpPr txBox="1"/>
          <p:nvPr/>
        </p:nvSpPr>
        <p:spPr>
          <a:xfrm>
            <a:off x="4660900" y="7758715"/>
            <a:ext cx="1259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Git --- </a:t>
            </a:r>
            <a:r>
              <a:rPr lang="en-US" dirty="0">
                <a:hlinkClick r:id="rId8"/>
              </a:rPr>
              <a:t>https://github.com/AvishkaVishwa/FOT-Library-Management-System.git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82948-2BB9-9A6D-D0E3-CDAB2E9CAF0C}"/>
              </a:ext>
            </a:extLst>
          </p:cNvPr>
          <p:cNvSpPr txBox="1"/>
          <p:nvPr/>
        </p:nvSpPr>
        <p:spPr>
          <a:xfrm>
            <a:off x="4660900" y="8249191"/>
            <a:ext cx="11318183" cy="377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23"/>
              </a:lnSpc>
            </a:pPr>
            <a:r>
              <a:rPr lang="en-GB" dirty="0">
                <a:latin typeface="Canva Sans"/>
                <a:ea typeface="Canva Sans"/>
                <a:cs typeface="Canva Sans"/>
                <a:sym typeface="Canva Sans"/>
              </a:rPr>
              <a:t>Drive -- </a:t>
            </a:r>
            <a:r>
              <a:rPr lang="en-GB" dirty="0">
                <a:latin typeface="Canva Sans"/>
                <a:ea typeface="Canva Sans"/>
                <a:cs typeface="Canva Sans"/>
                <a:sym typeface="Canva Sans"/>
                <a:hlinkClick r:id="rId9"/>
              </a:rPr>
              <a:t>https://drive.google.com/drive/folders/1Up42ofYsYVXxAKzo5bBt_wk9reiyVzRJ?usp=sharing</a:t>
            </a:r>
            <a:endParaRPr lang="en-US" dirty="0"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648</Words>
  <Application>Microsoft Office PowerPoint</Application>
  <PresentationFormat>Custom</PresentationFormat>
  <Paragraphs>87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Canva Sans</vt:lpstr>
      <vt:lpstr>Arial</vt:lpstr>
      <vt:lpstr>Calibri</vt:lpstr>
      <vt:lpstr>Fredoka</vt:lpstr>
      <vt:lpstr>Aptos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</dc:title>
  <dc:creator>Avishka Vishwajith</dc:creator>
  <cp:lastModifiedBy>Avishka Vishwajith</cp:lastModifiedBy>
  <cp:revision>9</cp:revision>
  <dcterms:created xsi:type="dcterms:W3CDTF">2006-08-16T00:00:00Z</dcterms:created>
  <dcterms:modified xsi:type="dcterms:W3CDTF">2025-02-04T17:10:34Z</dcterms:modified>
  <dc:identifier>DAGdr68Ux0E</dc:identifier>
</cp:coreProperties>
</file>